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319" r:id="rId2"/>
    <p:sldId id="505" r:id="rId3"/>
    <p:sldId id="542" r:id="rId4"/>
    <p:sldId id="523" r:id="rId5"/>
    <p:sldId id="543" r:id="rId6"/>
    <p:sldId id="556" r:id="rId7"/>
    <p:sldId id="557" r:id="rId8"/>
    <p:sldId id="555" r:id="rId9"/>
    <p:sldId id="544" r:id="rId10"/>
    <p:sldId id="547" r:id="rId11"/>
    <p:sldId id="545" r:id="rId12"/>
    <p:sldId id="546" r:id="rId13"/>
    <p:sldId id="528" r:id="rId14"/>
    <p:sldId id="548" r:id="rId15"/>
    <p:sldId id="558" r:id="rId16"/>
    <p:sldId id="549" r:id="rId17"/>
    <p:sldId id="550" r:id="rId18"/>
    <p:sldId id="552" r:id="rId19"/>
    <p:sldId id="551" r:id="rId20"/>
    <p:sldId id="554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FFFFCC"/>
    <a:srgbClr val="FFFF66"/>
    <a:srgbClr val="990000"/>
    <a:srgbClr val="33CC33"/>
    <a:srgbClr val="CC00FF"/>
    <a:srgbClr val="FEE3D2"/>
    <a:srgbClr val="C04C0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679" autoAdjust="0"/>
    <p:restoredTop sz="86834" autoAdjust="0"/>
  </p:normalViewPr>
  <p:slideViewPr>
    <p:cSldViewPr>
      <p:cViewPr>
        <p:scale>
          <a:sx n="66" d="100"/>
          <a:sy n="66" d="100"/>
        </p:scale>
        <p:origin x="1344" y="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202968-A12F-4FE4-8D44-D30AC87ADD91}" type="datetimeFigureOut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75431AA-0E7E-4B48-8BFF-7B61E1422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3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8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工程方法论和系统分析是采用一个倒叙的方式，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5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9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工程方法论和系统分析是采用一个倒叙的方式，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5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工程方法论和系统分析是采用一个倒叙的方式，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2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设计员注重单一或多个设计软件的使用和操作（比如</a:t>
            </a:r>
            <a:r>
              <a:rPr lang="en-US" altLang="zh-CN" dirty="0"/>
              <a:t>PCB</a:t>
            </a:r>
            <a:r>
              <a:rPr lang="zh-CN" altLang="en-US"/>
              <a:t>、代码编程），主任设计师关注本专业任务的设计原理（比如原理图计算、软件架构），副总师关心系统中该领域的各个专业的架构、体系的实现，总师关心各个领域原理贯通、管理架构、经济成本、系统可靠性、研发时间周期、批量生产可行性等因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工程方法论和系统分析是采用一个倒叙的方式，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67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5431AA-0E7E-4B48-8BFF-7B61E1422AA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1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5"/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1DF31B22-8973-4EFC-94CF-ECA29AE1F7D0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7019925" y="655320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6F980787-70AC-4EA4-9E72-81DF5C586621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936-9101-40B4-81FB-5C8B5B68CA7C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32E0E-4A0F-4DFA-9A92-97DD5339E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420B-D0AF-4AB4-90F8-FC4FF80E4987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4736F-15C1-4CEB-9852-59E4EBD1E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BB5B-145C-419F-8A7D-F1FC09DE92EC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881E-9B02-4893-B5C9-A984691B5A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7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A2B7-AD0A-4780-BBF8-9287ACF66C9C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7927-14BB-4FFE-93DF-9E20ECBE1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/>
          <p:cNvSpPr>
            <a:spLocks noChangeArrowheads="1"/>
          </p:cNvSpPr>
          <p:nvPr userDrawn="1"/>
        </p:nvSpPr>
        <p:spPr bwMode="ltGray">
          <a:xfrm>
            <a:off x="0" y="6597650"/>
            <a:ext cx="9144000" cy="260350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GRADUATE SCHOOL OF XIDIAN UNIVERSITY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B078231B-CF02-46B2-86EB-9D46AE937C94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BFCF-3408-4F18-9FB0-893381C24863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6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74909-3C41-4097-BBAA-8B7D3EAD58CF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338C-E8F9-4BC5-BEFF-77D1C3A69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C567-7838-489D-8409-7066312DEDDB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13300-D6D1-41CA-A125-F183E322B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7A0B7-412A-4E80-AE82-1B0A13BD0216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2CC0A-A4D4-4F43-AC6D-BAE94F0BB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D219-8AE8-47C3-BA28-FA55640F2FD7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7308-9844-486A-AAAA-F4B173CC9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11B6-5D75-4785-A980-3C3F7FF01FDB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A252F-32F5-4947-A1EC-BB47BBD02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4504-F22F-4CEF-9F66-8F56FAF72378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54EFB-1DA4-4A7B-BF17-8DEF39A36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97C2-48D7-4C4F-9CE6-76B99AEE7154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282F-16C3-40A0-96BD-78729231E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FB4D6-7C32-44E5-8E20-43AC0654A7FC}" type="datetime1">
              <a:rPr lang="zh-CN" altLang="en-US"/>
              <a:pPr>
                <a:defRPr/>
              </a:pPr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113325-0AB1-4A35-A860-0D1149D7B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灯片编号占位符 5"/>
          <p:cNvSpPr txBox="1">
            <a:spLocks/>
          </p:cNvSpPr>
          <p:nvPr/>
        </p:nvSpPr>
        <p:spPr bwMode="auto">
          <a:xfrm>
            <a:off x="7019925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charset="-122"/>
                <a:ea typeface="仿宋_GB2312" charset="-122"/>
              </a:defRPr>
            </a:lvl9pPr>
          </a:lstStyle>
          <a:p>
            <a:pPr algn="r" eaLnBrk="1" hangingPunct="1">
              <a:defRPr/>
            </a:pPr>
            <a:endParaRPr lang="en-US" altLang="zh-CN" sz="140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33" name="Rectangle 18"/>
          <p:cNvSpPr>
            <a:spLocks noChangeArrowheads="1"/>
          </p:cNvSpPr>
          <p:nvPr/>
        </p:nvSpPr>
        <p:spPr bwMode="ltGray">
          <a:xfrm>
            <a:off x="0" y="6524625"/>
            <a:ext cx="9144000" cy="360363"/>
          </a:xfrm>
          <a:prstGeom prst="rect">
            <a:avLst/>
          </a:prstGeom>
          <a:solidFill>
            <a:srgbClr val="2849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2200" b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                                                             </a:t>
            </a:r>
            <a:endParaRPr lang="zh-CN" altLang="en-US" sz="1800" b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Line 27"/>
          <p:cNvSpPr>
            <a:spLocks noChangeShapeType="1"/>
          </p:cNvSpPr>
          <p:nvPr/>
        </p:nvSpPr>
        <p:spPr bwMode="auto">
          <a:xfrm>
            <a:off x="2700338" y="2317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5" name="Group 28"/>
          <p:cNvGrpSpPr>
            <a:grpSpLocks/>
          </p:cNvGrpSpPr>
          <p:nvPr/>
        </p:nvGrpSpPr>
        <p:grpSpPr bwMode="auto">
          <a:xfrm>
            <a:off x="2771775" y="3175"/>
            <a:ext cx="2895600" cy="914400"/>
            <a:chOff x="1200" y="1008"/>
            <a:chExt cx="1824" cy="576"/>
          </a:xfrm>
        </p:grpSpPr>
        <p:sp>
          <p:nvSpPr>
            <p:cNvPr id="1037" name="矩形 38"/>
            <p:cNvSpPr>
              <a:spLocks noChangeArrowheads="1"/>
            </p:cNvSpPr>
            <p:nvPr/>
          </p:nvSpPr>
          <p:spPr bwMode="auto">
            <a:xfrm>
              <a:off x="1206" y="1008"/>
              <a:ext cx="1818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</a:t>
              </a:r>
            </a:p>
            <a:p>
              <a:pPr eaLnBrk="1" hangingPunct="1">
                <a:defRPr/>
              </a:pPr>
              <a:r>
                <a:rPr lang="zh-CN" altLang="en-US" sz="1800">
                  <a:latin typeface="黑体" pitchFamily="49" charset="-122"/>
                  <a:ea typeface="黑体" pitchFamily="49" charset="-122"/>
                </a:rPr>
                <a:t>    空间科学与技术学院</a:t>
              </a:r>
            </a:p>
            <a:p>
              <a:pPr eaLnBrk="1" hangingPunct="1">
                <a:defRPr/>
              </a:pPr>
              <a:r>
                <a:rPr lang="en-US" altLang="zh-CN" sz="900">
                  <a:latin typeface="Times New Roman" pitchFamily="18" charset="0"/>
                  <a:ea typeface="黑体" pitchFamily="49" charset="-122"/>
                </a:rPr>
                <a:t>               School of Aerospace Science and Technology</a:t>
              </a:r>
            </a:p>
            <a:p>
              <a:pPr eaLnBrk="1" hangingPunct="1">
                <a:defRPr/>
              </a:pPr>
              <a:endParaRPr lang="en-US" altLang="zh-CN" sz="90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038" name="Picture 30" descr="徽标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133"/>
              <a:ext cx="311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5"/>
          <p:cNvSpPr txBox="1">
            <a:spLocks/>
          </p:cNvSpPr>
          <p:nvPr/>
        </p:nvSpPr>
        <p:spPr>
          <a:xfrm>
            <a:off x="7010400" y="65198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r" eaLnBrk="1" hangingPunct="1">
              <a:defRPr/>
            </a:pPr>
            <a:fld id="{53159542-40B9-47CF-9A18-DF6F13051553}" type="slidenum">
              <a:rPr lang="zh-CN" altLang="en-US" sz="14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pPr algn="r" eaLnBrk="1" hangingPunct="1">
                <a:defRPr/>
              </a:pPr>
              <a:t>‹#›</a:t>
            </a:fld>
            <a:endParaRPr lang="zh-CN" altLang="en-US" sz="140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6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wmf"/><Relationship Id="rId12" Type="http://schemas.openxmlformats.org/officeDocument/2006/relationships/image" Target="../media/image17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7.bin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wmf"/><Relationship Id="rId4" Type="http://schemas.openxmlformats.org/officeDocument/2006/relationships/image" Target="../media/image29.png"/><Relationship Id="rId9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audio" Target="../media/media2.wav"/><Relationship Id="rId7" Type="http://schemas.openxmlformats.org/officeDocument/2006/relationships/image" Target="../media/image6.jpe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231" y="1324000"/>
            <a:ext cx="8065269" cy="2372394"/>
          </a:xfrm>
        </p:spPr>
        <p:txBody>
          <a:bodyPr/>
          <a:lstStyle/>
          <a:p>
            <a:pPr algn="ctr"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航天电子系统设计</a:t>
            </a:r>
            <a:br>
              <a:rPr lang="en-US" altLang="zh-CN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    </a:t>
            </a: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可靠性基本概念</a:t>
            </a:r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fld id="{5CA15F17-FC48-4ED6-8880-9AD1FFCCED90}" type="slidenum">
              <a:rPr lang="zh-CN" altLang="en-US" sz="1200" b="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/>
              <a:t>1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0375" y="3859460"/>
            <a:ext cx="5286375" cy="158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0813" y="3858319"/>
            <a:ext cx="45720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2411760" y="4548469"/>
            <a:ext cx="4601112" cy="74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空间科学与技术学院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7704" y="2315640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979712" y="2471274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§1.1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可靠性基本概念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07704" y="1431224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1979712" y="1586858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 电子可靠性基础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07704" y="3211290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907704" y="4148237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7704" y="5085184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958387" y="3301301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§1.2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可靠性定量表征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79712" y="4246667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§1.3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可靠性技术概要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79712" y="5183614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§1.4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可靠性设计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9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67544" y="2086900"/>
            <a:ext cx="8676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产品在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规定时间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规定条件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下完成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规定功能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2747617"/>
            <a:ext cx="9289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5000"/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</a:t>
            </a:r>
            <a:r>
              <a:rPr kumimoji="1"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规定时间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规定条件</a:t>
            </a: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下产品失去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规定的功能</a:t>
            </a:r>
          </a:p>
        </p:txBody>
      </p:sp>
      <p:pic>
        <p:nvPicPr>
          <p:cNvPr id="6" name="Picture 2" descr="https://gimg2.baidu.com/image_search/src=http%3A%2F%2Fimg.mp.itc.cn%2Fq_70%2Cc_zoom%2Cw_640%2Fupload%2F20170323%2Fdacc79e88afc41479e55d36b736db0ca_th.jpeg&amp;refer=http%3A%2F%2Fimg.mp.itc.cn&amp;app=2002&amp;size=f9999,10000&amp;q=a80&amp;n=0&amp;g=0n&amp;fmt=jpeg?sec=1635135371&amp;t=9ef694e056922ddb3dd0192e7c0b15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7" y="3861048"/>
            <a:ext cx="2991319" cy="26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10057" y="3795060"/>
            <a:ext cx="56521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规定时间：</a:t>
            </a:r>
            <a:r>
              <a:rPr kumimoji="1" lang="zh-CN" altLang="en-US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产品功能在时间上的稳定度用时间、</a:t>
            </a:r>
            <a:endParaRPr kumimoji="1" lang="en-US" altLang="zh-CN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kumimoji="1" lang="zh-CN" altLang="en-US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历程、使用次数表示</a:t>
            </a:r>
            <a:endParaRPr kumimoji="1" lang="en-US" altLang="zh-CN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规定条件：</a:t>
            </a:r>
            <a:r>
              <a:rPr kumimoji="1"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使用条件和环境条件，比如温度、</a:t>
            </a:r>
            <a:endParaRPr kumimoji="1"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kumimoji="1"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湿度、气压等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规定功能：</a:t>
            </a:r>
            <a:r>
              <a:rPr kumimoji="1"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产品设计功能和指标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1705" y="3610394"/>
            <a:ext cx="864096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1705" y="1844824"/>
            <a:ext cx="8640960" cy="0"/>
          </a:xfrm>
          <a:prstGeom prst="line">
            <a:avLst/>
          </a:prstGeom>
          <a:ln w="317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697" y="904581"/>
            <a:ext cx="3240360" cy="7439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可靠性概念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61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68313" y="1268414"/>
            <a:ext cx="7920037" cy="261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zh-CN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7"/>
          <p:cNvSpPr txBox="1">
            <a:spLocks noChangeArrowheads="1"/>
          </p:cNvSpPr>
          <p:nvPr/>
        </p:nvSpPr>
        <p:spPr bwMode="auto">
          <a:xfrm>
            <a:off x="468313" y="1215356"/>
            <a:ext cx="8208963" cy="266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MTTF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dirty="0"/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Time To Failure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平均无故障时间，也称平均寿命）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定义：不可修复产品在失效前经历的平均工作（储存）时间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dirty="0"/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Time To Repair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平均维修时间）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定义：可修复产品故障维修时间</a:t>
            </a:r>
          </a:p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dirty="0"/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Time Between Failure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平均故障间隔时间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定义：可修复产品在相邻两次故障之间的平均时间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0" y="30501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0" y="30438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107950" y="2683461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4139952" y="777161"/>
            <a:ext cx="2592387" cy="49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规定时间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5651500" y="28553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s://gimg2.baidu.com/image_search/src=http%3A%2F%2Fp5.itc.cn%2Fq_70%2Fimages03%2F20210602%2Fccad08baac904ebc8b9c063f1aee7f24.jpeg&amp;refer=http%3A%2F%2Fp5.itc.cn&amp;app=2002&amp;size=f9999,10000&amp;q=a80&amp;n=0&amp;g=0n&amp;fmt=jpeg?sec=1639662113&amp;t=e6ee1ea1fa4d781cfea7f47901feae6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24868" r="3804" b="15450"/>
          <a:stretch/>
        </p:blipFill>
        <p:spPr bwMode="auto">
          <a:xfrm>
            <a:off x="468313" y="4127492"/>
            <a:ext cx="4391719" cy="217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7"/>
          <p:cNvSpPr txBox="1">
            <a:spLocks noChangeArrowheads="1"/>
          </p:cNvSpPr>
          <p:nvPr/>
        </p:nvSpPr>
        <p:spPr bwMode="auto">
          <a:xfrm>
            <a:off x="5220072" y="4489990"/>
            <a:ext cx="2952082" cy="4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MTBF=MTTF+MTTR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7"/>
          <p:cNvSpPr txBox="1">
            <a:spLocks noChangeArrowheads="1"/>
          </p:cNvSpPr>
          <p:nvPr/>
        </p:nvSpPr>
        <p:spPr bwMode="auto">
          <a:xfrm>
            <a:off x="5220072" y="5013176"/>
            <a:ext cx="3365832" cy="4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所以知道了系统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指标，明确了系统的使用寿命。</a:t>
            </a:r>
          </a:p>
        </p:txBody>
      </p:sp>
    </p:spTree>
    <p:extLst>
      <p:ext uri="{BB962C8B-B14F-4D97-AF65-F5344CB8AC3E}">
        <p14:creationId xmlns:p14="http://schemas.microsoft.com/office/powerpoint/2010/main" val="247484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Rectangle 14"/>
          <p:cNvSpPr txBox="1">
            <a:spLocks noChangeArrowheads="1"/>
          </p:cNvSpPr>
          <p:nvPr/>
        </p:nvSpPr>
        <p:spPr bwMode="auto">
          <a:xfrm>
            <a:off x="12177" y="1988840"/>
            <a:ext cx="8928992" cy="389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可维修、可保障产品在某时刻具有或维持规定功能的能力，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可维修性：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产品在固定的时间内，按规定的程序和方法进行维修时，</a:t>
            </a:r>
            <a:endParaRPr lang="en-US" altLang="zh-CN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en-US" altLang="zh-CN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恢复到能完成规定功能的能力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可保障性：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是指产品在规定的时间内，按规定的程序和方法进行保障时，</a:t>
            </a:r>
            <a:endParaRPr lang="en-US" altLang="zh-CN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保持完成规定功能的能力</a:t>
            </a:r>
            <a:endParaRPr lang="en-US" altLang="zh-CN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正确地安装、维护和使用设备，使之不会危害人、家畜和财产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系统从各种出错条件下恢复原有功能的能力。亦称鲁棒性或坚固性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endParaRPr lang="zh-CN" altLang="en-US" sz="1800" b="0" dirty="0"/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auto">
          <a:xfrm>
            <a:off x="2123728" y="1231710"/>
            <a:ext cx="559330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系统设计方案的主要因素</a:t>
            </a:r>
          </a:p>
        </p:txBody>
      </p:sp>
    </p:spTree>
    <p:extLst>
      <p:ext uri="{BB962C8B-B14F-4D97-AF65-F5344CB8AC3E}">
        <p14:creationId xmlns:p14="http://schemas.microsoft.com/office/powerpoint/2010/main" val="128840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7704" y="2009160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1979712" y="2164794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§1.1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可靠性基本概念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07704" y="1124744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矩形 22"/>
          <p:cNvSpPr/>
          <p:nvPr/>
        </p:nvSpPr>
        <p:spPr>
          <a:xfrm>
            <a:off x="1979712" y="1280378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 电子可靠性基础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07704" y="2904810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 25"/>
          <p:cNvSpPr/>
          <p:nvPr/>
        </p:nvSpPr>
        <p:spPr>
          <a:xfrm>
            <a:off x="1907704" y="3841757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7704" y="4778704"/>
            <a:ext cx="5472583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1958387" y="2994821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§1.2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可靠性定量表征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79712" y="3940187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§1.3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可靠性技术概要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79712" y="4877134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§1.4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可靠性设计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https://gimg2.baidu.com/image_search/src=http%3A%2F%2Fww1.sinaimg.cn%2Fmw690%2F6db49656gy1h2x6jrkz54j20u00u0tkq.jpg&amp;refer=http%3A%2F%2Fwww.sina.com&amp;app=2002&amp;size=f9999,10000&amp;q=a80&amp;n=0&amp;g=0n&amp;fmt=auto?sec=1658584153&amp;t=83cdeafeaa2f10494f28fbfa32def20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9040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42415" t="34261" r="40426" b="33200"/>
          <a:stretch/>
        </p:blipFill>
        <p:spPr>
          <a:xfrm>
            <a:off x="179512" y="1052736"/>
            <a:ext cx="2160240" cy="23042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32045" t="-2078" r="30156" b="8001"/>
          <a:stretch/>
        </p:blipFill>
        <p:spPr>
          <a:xfrm>
            <a:off x="2555776" y="980728"/>
            <a:ext cx="3548966" cy="4968552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系统可靠性设计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627784" y="2027432"/>
            <a:ext cx="1186483" cy="354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995936" y="220486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8"/>
          <p:cNvSpPr txBox="1">
            <a:spLocks noChangeArrowheads="1"/>
          </p:cNvSpPr>
          <p:nvPr/>
        </p:nvSpPr>
        <p:spPr bwMode="auto">
          <a:xfrm>
            <a:off x="6503451" y="1892930"/>
            <a:ext cx="202899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可靠性是能够定量表征的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6481860" y="4581128"/>
            <a:ext cx="2338611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可靠性也是系统研发的重要指标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3"/>
          <p:cNvSpPr txBox="1">
            <a:spLocks noChangeArrowheads="1"/>
          </p:cNvSpPr>
          <p:nvPr/>
        </p:nvSpPr>
        <p:spPr bwMode="auto">
          <a:xfrm>
            <a:off x="251520" y="1124744"/>
            <a:ext cx="900100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可靠度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定义：产品在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时间内不失效的概率 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R(t)=P{τ&gt;t}    τ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产品的寿命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物理意义：若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个产品工作到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时间有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个失效，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个未失效，则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的估计值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（实际的可靠性定量指标只能通过试验或现场观测得到其近似值，亦称观测值）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特征值： 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R(t)&lt;1    R(0)=1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（产品在刚投入使用时不会失效）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R(+∞)=0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（产品只要使用时间足够长，最终一定会失效）</a:t>
            </a:r>
            <a:r>
              <a:rPr lang="zh-CN" altLang="en-US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失效概率（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平均失效率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        产品在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时间内失效的概率   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F(t)=P{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≤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τ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为产品的寿命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物理意义：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F(t)+R(t)=1  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亦称不可靠度）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个产品工作到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时间有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个失效，则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特征值：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F(0)=0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F(+∞)=1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graphicFrame>
        <p:nvGraphicFramePr>
          <p:cNvPr id="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122381"/>
              </p:ext>
            </p:extLst>
          </p:nvPr>
        </p:nvGraphicFramePr>
        <p:xfrm>
          <a:off x="1763688" y="2245618"/>
          <a:ext cx="39798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28900" imgH="393700" progId="Equation.3">
                  <p:embed/>
                </p:oleObj>
              </mc:Choice>
              <mc:Fallback>
                <p:oleObj name="公式" r:id="rId2" imgW="2628900" imgH="393700" progId="Equation.3">
                  <p:embed/>
                  <p:pic>
                    <p:nvPicPr>
                      <p:cNvPr id="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245618"/>
                        <a:ext cx="397986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761674"/>
              </p:ext>
            </p:extLst>
          </p:nvPr>
        </p:nvGraphicFramePr>
        <p:xfrm>
          <a:off x="1835696" y="5157192"/>
          <a:ext cx="29622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057400" imgH="304560" progId="Equation.3">
                  <p:embed/>
                </p:oleObj>
              </mc:Choice>
              <mc:Fallback>
                <p:oleObj name="公式" r:id="rId4" imgW="2057400" imgH="304560" progId="Equation.3">
                  <p:embed/>
                  <p:pic>
                    <p:nvPicPr>
                      <p:cNvPr id="9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157192"/>
                        <a:ext cx="29622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 bwMode="auto">
          <a:xfrm>
            <a:off x="5651500" y="28553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系统可靠性设计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1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68313" y="1268413"/>
            <a:ext cx="792003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zh-CN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7"/>
          <p:cNvSpPr txBox="1">
            <a:spLocks noChangeArrowheads="1"/>
          </p:cNvSpPr>
          <p:nvPr/>
        </p:nvSpPr>
        <p:spPr bwMode="auto">
          <a:xfrm>
            <a:off x="539750" y="1196975"/>
            <a:ext cx="8208963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失效密度（亦称累积失效率或失效概率密度）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18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定义：产品在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时刻附近的单位时间段发生失效的概率</a:t>
            </a:r>
          </a:p>
          <a:p>
            <a:pPr lvl="1" eaLnBrk="1" hangingPunct="1">
              <a:lnSpc>
                <a:spcPct val="120000"/>
              </a:lnSpc>
            </a:pP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物理含义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反应了单位时间内该产品的失效程度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失效率（瞬时失效率）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b="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定义：在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时刻尚未失效的产品在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时刻附近的单位时间段内发生失效的概率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的单位为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。含义：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800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小时出现一次故障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物理含义：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λ(t)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越大，表示该系统的可靠性越差</a:t>
            </a:r>
          </a:p>
        </p:txBody>
      </p:sp>
      <p:graphicFrame>
        <p:nvGraphicFramePr>
          <p:cNvPr id="22" name="Object 20"/>
          <p:cNvGraphicFramePr>
            <a:graphicFrameLocks noChangeAspect="1"/>
          </p:cNvGraphicFramePr>
          <p:nvPr/>
        </p:nvGraphicFramePr>
        <p:xfrm>
          <a:off x="2220185" y="2644552"/>
          <a:ext cx="19431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40948" imgH="330057" progId="Equation.3">
                  <p:embed/>
                </p:oleObj>
              </mc:Choice>
              <mc:Fallback>
                <p:oleObj name="公式" r:id="rId4" imgW="1040948" imgH="330057" progId="Equation.3">
                  <p:embed/>
                  <p:pic>
                    <p:nvPicPr>
                      <p:cNvPr id="2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185" y="2644552"/>
                        <a:ext cx="19431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858727"/>
              </p:ext>
            </p:extLst>
          </p:nvPr>
        </p:nvGraphicFramePr>
        <p:xfrm>
          <a:off x="4425369" y="2683461"/>
          <a:ext cx="41386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86000" imgH="330200" progId="Equation.3">
                  <p:embed/>
                </p:oleObj>
              </mc:Choice>
              <mc:Fallback>
                <p:oleObj name="公式" r:id="rId6" imgW="2286000" imgH="330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369" y="2683461"/>
                        <a:ext cx="41386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0" y="30501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0" y="30438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107950" y="2683461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音频 1">
            <a:hlinkClick r:id="" action="ppaction://media"/>
            <a:extLst>
              <a:ext uri="{FF2B5EF4-FFF2-40B4-BE49-F238E27FC236}">
                <a16:creationId xmlns:a16="http://schemas.microsoft.com/office/drawing/2014/main" id="{4F2742AF-1E23-4607-994B-122B9AAE6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70634" y="1947444"/>
                <a:ext cx="1752466" cy="689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34" y="1947444"/>
                <a:ext cx="1752466" cy="689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>
            <a:spLocks/>
          </p:cNvSpPr>
          <p:nvPr/>
        </p:nvSpPr>
        <p:spPr bwMode="auto">
          <a:xfrm>
            <a:off x="5651500" y="28553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系统可靠性设计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23395" y="4338883"/>
                <a:ext cx="2495555" cy="74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95" y="4338883"/>
                <a:ext cx="2495555" cy="7442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899592" y="3933056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91292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音频 1">
            <a:hlinkClick r:id="" action="ppaction://media"/>
            <a:extLst>
              <a:ext uri="{FF2B5EF4-FFF2-40B4-BE49-F238E27FC236}">
                <a16:creationId xmlns:a16="http://schemas.microsoft.com/office/drawing/2014/main" id="{4F2742AF-1E23-4607-994B-122B9AAE6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1179286" y="1258191"/>
            <a:ext cx="2970188" cy="49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其他表征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5651500" y="28553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系统可靠性设计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983264"/>
              </p:ext>
            </p:extLst>
          </p:nvPr>
        </p:nvGraphicFramePr>
        <p:xfrm>
          <a:off x="1259632" y="2997572"/>
          <a:ext cx="43926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209800" imgH="482600" progId="Equation.3">
                  <p:embed/>
                </p:oleObj>
              </mc:Choice>
              <mc:Fallback>
                <p:oleObj name="公式" r:id="rId5" imgW="2209800" imgH="482600" progId="Equation.3">
                  <p:embed/>
                  <p:pic>
                    <p:nvPicPr>
                      <p:cNvPr id="394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997572"/>
                        <a:ext cx="4392613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016412"/>
              </p:ext>
            </p:extLst>
          </p:nvPr>
        </p:nvGraphicFramePr>
        <p:xfrm>
          <a:off x="1259632" y="4077072"/>
          <a:ext cx="59055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3048000" imgH="533400" progId="Equation.3">
                  <p:embed/>
                </p:oleObj>
              </mc:Choice>
              <mc:Fallback>
                <p:oleObj name="公式" r:id="rId7" imgW="3048000" imgH="533400" progId="Equation.3">
                  <p:embed/>
                  <p:pic>
                    <p:nvPicPr>
                      <p:cNvPr id="394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077072"/>
                        <a:ext cx="590550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85221"/>
              </p:ext>
            </p:extLst>
          </p:nvPr>
        </p:nvGraphicFramePr>
        <p:xfrm>
          <a:off x="1188195" y="1916485"/>
          <a:ext cx="44640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336800" imgH="482600" progId="Equation.3">
                  <p:embed/>
                </p:oleObj>
              </mc:Choice>
              <mc:Fallback>
                <p:oleObj name="公式" r:id="rId9" imgW="2336800" imgH="482600" progId="Equation.3">
                  <p:embed/>
                  <p:pic>
                    <p:nvPicPr>
                      <p:cNvPr id="394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195" y="1916485"/>
                        <a:ext cx="44640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68313" y="1268414"/>
            <a:ext cx="7920037" cy="261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zh-CN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0" y="30501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0" y="30438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107950" y="2683461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5651500" y="28553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s://gimg2.baidu.com/image_search/src=http%3A%2F%2Fp5.itc.cn%2Fq_70%2Fimages03%2F20210602%2Fccad08baac904ebc8b9c063f1aee7f24.jpeg&amp;refer=http%3A%2F%2Fp5.itc.cn&amp;app=2002&amp;size=f9999,10000&amp;q=a80&amp;n=0&amp;g=0n&amp;fmt=jpeg?sec=1639662113&amp;t=e6ee1ea1fa4d781cfea7f47901feae6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24868" r="3804" b="15450"/>
          <a:stretch/>
        </p:blipFill>
        <p:spPr bwMode="auto">
          <a:xfrm>
            <a:off x="1403648" y="1335411"/>
            <a:ext cx="6332416" cy="263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7"/>
          <p:cNvSpPr txBox="1">
            <a:spLocks noChangeArrowheads="1"/>
          </p:cNvSpPr>
          <p:nvPr/>
        </p:nvSpPr>
        <p:spPr bwMode="auto">
          <a:xfrm>
            <a:off x="1453693" y="4227241"/>
            <a:ext cx="2952082" cy="4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MTBF=MTTF+MTTR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7"/>
          <p:cNvSpPr txBox="1">
            <a:spLocks noChangeArrowheads="1"/>
          </p:cNvSpPr>
          <p:nvPr/>
        </p:nvSpPr>
        <p:spPr bwMode="auto">
          <a:xfrm>
            <a:off x="1439144" y="4729363"/>
            <a:ext cx="7704856" cy="48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所以知道了系统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指标，明确了系统的使用寿命。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017702"/>
              </p:ext>
            </p:extLst>
          </p:nvPr>
        </p:nvGraphicFramePr>
        <p:xfrm>
          <a:off x="1547664" y="5243695"/>
          <a:ext cx="230418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444240" progId="Equation.DSMT4">
                  <p:embed/>
                </p:oleObj>
              </mc:Choice>
              <mc:Fallback>
                <p:oleObj name="Equation" r:id="rId3" imgW="965160" imgH="444240" progId="Equation.DSMT4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5243695"/>
                        <a:ext cx="230418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84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5936" y="2062981"/>
            <a:ext cx="5657466" cy="1080120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6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什么是可靠性？</a:t>
            </a: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61058"/>
            <a:ext cx="3744416" cy="20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179512" y="4149080"/>
            <a:ext cx="8784976" cy="0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 bwMode="auto">
          <a:xfrm>
            <a:off x="179512" y="4462691"/>
            <a:ext cx="898949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4800" b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可靠性与系统设计之间的关联？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70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1"/>
          <p:cNvSpPr txBox="1">
            <a:spLocks/>
          </p:cNvSpPr>
          <p:nvPr/>
        </p:nvSpPr>
        <p:spPr bwMode="auto">
          <a:xfrm>
            <a:off x="565150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443259" y="4398392"/>
            <a:ext cx="1511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工艺缺陷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48594" y="438178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固有质量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361450" y="438178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材料极限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275856" y="2443502"/>
            <a:ext cx="914400" cy="330200"/>
          </a:xfrm>
          <a:prstGeom prst="borderCallout2">
            <a:avLst>
              <a:gd name="adj1" fmla="val 34616"/>
              <a:gd name="adj2" fmla="val -8333"/>
              <a:gd name="adj3" fmla="val 34616"/>
              <a:gd name="adj4" fmla="val -8333"/>
              <a:gd name="adj5" fmla="val 165384"/>
              <a:gd name="adj6" fmla="val -47917"/>
            </a:avLst>
          </a:prstGeom>
          <a:solidFill>
            <a:srgbClr val="CCFFCC"/>
          </a:solidFill>
          <a:ln w="9525">
            <a:solidFill>
              <a:srgbClr val="009900"/>
            </a:solidFill>
            <a:miter lim="800000"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筛选点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5172557" y="2314623"/>
            <a:ext cx="1295400" cy="330200"/>
          </a:xfrm>
          <a:prstGeom prst="borderCallout2">
            <a:avLst>
              <a:gd name="adj1" fmla="val 34616"/>
              <a:gd name="adj2" fmla="val 105884"/>
              <a:gd name="adj3" fmla="val 34616"/>
              <a:gd name="adj4" fmla="val 105884"/>
              <a:gd name="adj5" fmla="val 228366"/>
              <a:gd name="adj6" fmla="val 114338"/>
            </a:avLst>
          </a:prstGeom>
          <a:solidFill>
            <a:srgbClr val="CCFFCC"/>
          </a:solidFill>
          <a:ln w="9525">
            <a:solidFill>
              <a:srgbClr val="009900"/>
            </a:solidFill>
            <a:miter lim="800000"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寿命预报点</a:t>
            </a:r>
          </a:p>
        </p:txBody>
      </p:sp>
      <p:sp>
        <p:nvSpPr>
          <p:cNvPr id="16" name="Rectangle 9"/>
          <p:cNvSpPr txBox="1">
            <a:spLocks noChangeArrowheads="1"/>
          </p:cNvSpPr>
          <p:nvPr/>
        </p:nvSpPr>
        <p:spPr bwMode="auto">
          <a:xfrm>
            <a:off x="180529" y="4724499"/>
            <a:ext cx="88201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早期失效期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：失效率较高且呈下降趋势，主要是由于设计错误、工艺缺陷、装配问题、管理不当等原因引起的，但可以通过筛选老化的方法来剔除部分早期失效的产品，提高出厂产品的可靠性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4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偶然失效期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：失效率较低且基本保持常数，是产品的最佳工作阶段。在此阶段的失效大多数是由于产品的固有质量或者偶然因素引起的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400" b="1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耗损失效期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：失效率再度呈现上升趋势，这是由于元器件材料磨损、疲劳、老化等原因造成的，只能采取更换元器件等方法来解决，相对于一般电子设备或电子元器件，半导体器件在损耗期的上升更缓慢一些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3275856" y="1007020"/>
            <a:ext cx="297018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电子系统失效特性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828800"/>
              </p:ext>
            </p:extLst>
          </p:nvPr>
        </p:nvGraphicFramePr>
        <p:xfrm>
          <a:off x="827584" y="1592672"/>
          <a:ext cx="7236545" cy="314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2" imgW="5334462" imgH="2438095" progId="Paint.Picture">
                  <p:embed/>
                </p:oleObj>
              </mc:Choice>
              <mc:Fallback>
                <p:oleObj name="位图图像" r:id="rId2" imgW="5334462" imgH="2438095" progId="Paint.Picture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002"/>
                      <a:stretch>
                        <a:fillRect/>
                      </a:stretch>
                    </p:blipFill>
                    <p:spPr bwMode="auto">
                      <a:xfrm>
                        <a:off x="827584" y="1592672"/>
                        <a:ext cx="7236545" cy="3142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64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 bwMode="auto">
          <a:xfrm>
            <a:off x="5665870" y="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95536" y="954011"/>
            <a:ext cx="56166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案例：温州动车事故</a:t>
            </a:r>
          </a:p>
        </p:txBody>
      </p:sp>
      <p:pic>
        <p:nvPicPr>
          <p:cNvPr id="7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photocdn.sohu.com%2F20110724%2FImg314380551.jpg&amp;refer=http%3A%2F%2Fphotocdn.sohu.com&amp;app=2002&amp;size=f9999,10000&amp;q=a80&amp;n=0&amp;g=0n&amp;fmt=jpeg?sec=1635130604&amp;t=bf1f018804406d01b95c894b976bfe8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6047"/>
            <a:ext cx="3816424" cy="2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273687" y="135620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：甬温线由北京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开往福州的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次列车与杭州开往福州的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D3115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次列车发生动车组列车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追尾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事故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伤亡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人死亡、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人受伤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经济损失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19371.65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</a:p>
        </p:txBody>
      </p:sp>
      <p:pic>
        <p:nvPicPr>
          <p:cNvPr id="1028" name="Picture 4" descr="https://img2.baidu.com/it/u=488017145,506893222&amp;fm=26&amp;fmt=aut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9" y="4318654"/>
            <a:ext cx="3848918" cy="216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254555" y="420983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故障原因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：当温州南站列控中心采集驱动单元中保险管遭雷击熔断后，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采集数据不再更新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，错误地控制轨道电路发码及信号显示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8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 bwMode="auto">
          <a:xfrm>
            <a:off x="5651500" y="2354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1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63653757"/>
              </p:ext>
            </p:extLst>
          </p:nvPr>
        </p:nvGraphicFramePr>
        <p:xfrm>
          <a:off x="555297" y="1028864"/>
          <a:ext cx="8208962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896687" imgH="7405326" progId="Visio.Drawing.11">
                  <p:embed/>
                </p:oleObj>
              </mc:Choice>
              <mc:Fallback>
                <p:oleObj name="Visio" r:id="rId4" imgW="27896687" imgH="7405326" progId="Visio.Drawing.11">
                  <p:embed/>
                  <p:pic>
                    <p:nvPicPr>
                      <p:cNvPr id="922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297" y="1028864"/>
                        <a:ext cx="8208962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11306" y="3284984"/>
            <a:ext cx="8496944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0"/>
          <p:cNvSpPr txBox="1">
            <a:spLocks noChangeArrowheads="1"/>
          </p:cNvSpPr>
          <p:nvPr/>
        </p:nvSpPr>
        <p:spPr bwMode="auto">
          <a:xfrm>
            <a:off x="34818" y="3501008"/>
            <a:ext cx="912624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天气状况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：事故当晚，现场雷电频繁。据统计，共发生雷电对地放电（俗称“地闪”）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25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多于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，其中放电电流幅值超过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100kA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的就有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设备状况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：雷击导致轨道电路若干部件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，导致列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中心设备（型号为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LKD2-</a:t>
            </a:r>
          </a:p>
          <a:p>
            <a:pPr marL="0" indent="0" eaLnBrk="1" hangingPunct="1">
              <a:lnSpc>
                <a:spcPts val="25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T1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）中采集驱动单元的电源保险管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烧断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250V/5A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通信状况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：信号传输的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阻抗下降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，造成轨道电路与列控中心的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通信出现异常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25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发送器的状态在无码、检测码、绿黄码之间随机变化（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误码率升高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控制策略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：列控中心未能采集到列车的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占道状态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，导致轨道占用状态显示错误，从而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最终导致追尾事故的发生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6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197066-D438-4ECC-89D4-2F9182D85DD2}" type="slidenum">
              <a:rPr lang="en-US" altLang="zh-CN" sz="1000"/>
              <a:pPr/>
              <a:t>5</a:t>
            </a:fld>
            <a:endParaRPr lang="en-US" altLang="zh-CN" sz="1000"/>
          </a:p>
        </p:txBody>
      </p: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1520" y="1340768"/>
            <a:ext cx="8640960" cy="1608783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防雷设计</a:t>
            </a:r>
          </a:p>
          <a:p>
            <a:pPr lvl="1" eaLnBrk="1" hangingPunct="1">
              <a:lnSpc>
                <a:spcPts val="2500"/>
              </a:lnSpc>
            </a:pPr>
            <a:r>
              <a:rPr lang="zh-CN" altLang="en-US" sz="1600" b="1" dirty="0"/>
              <a:t>铁路设备遍布全线的供电与信号电缆、高出地面的钢轨、无处不在的交流电源与变电设备，都将成为</a:t>
            </a:r>
            <a:r>
              <a:rPr lang="zh-CN" altLang="en-US" sz="1600" b="1" dirty="0">
                <a:solidFill>
                  <a:srgbClr val="FF0000"/>
                </a:solidFill>
              </a:rPr>
              <a:t>雷电侵入的便利途径</a:t>
            </a:r>
            <a:r>
              <a:rPr lang="zh-CN" altLang="en-US" sz="1600" b="1" dirty="0"/>
              <a:t>；因此需要采用防雷电保护接地、内部设备的严格屏蔽、浪涌保护元件等多种可靠性防护手段来防止雷电袭击（本课程第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章和第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章）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s://www.51wendang.com/pic/beed6337b9312c61351417a6/5-810-jpg_6-1080-0-0-10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9" y="3356991"/>
            <a:ext cx="2819607" cy="227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g2.baidu.com/it/u=4098168229,1504946427&amp;fm=253&amp;fmt=auto&amp;app=138&amp;f=JPEG?w=577&amp;h=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356991"/>
            <a:ext cx="2808313" cy="22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img2.baidu.com/it/u=3078915554,4212933326&amp;fm=253&amp;fmt=auto&amp;app=138&amp;f=JPEG?w=553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72" y="3356991"/>
            <a:ext cx="2867124" cy="227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12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197066-D438-4ECC-89D4-2F9182D85DD2}" type="slidenum">
              <a:rPr lang="en-US" altLang="zh-CN" sz="1000"/>
              <a:pPr/>
              <a:t>6</a:t>
            </a:fld>
            <a:endParaRPr lang="en-US" altLang="zh-CN" sz="1000"/>
          </a:p>
        </p:txBody>
      </p: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1520" y="1100137"/>
            <a:ext cx="8640960" cy="1536775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冗余设计</a:t>
            </a:r>
          </a:p>
          <a:p>
            <a:pPr lvl="1" eaLnBrk="1" hangingPunct="1">
              <a:lnSpc>
                <a:spcPts val="2500"/>
              </a:lnSpc>
            </a:pPr>
            <a:r>
              <a:rPr lang="zh-CN" altLang="en-US" sz="1600" b="1" dirty="0"/>
              <a:t>列控中心采集电路虽然有两路输入，但采集的是</a:t>
            </a:r>
            <a:r>
              <a:rPr lang="zh-CN" altLang="en-US" sz="1600" b="1" dirty="0">
                <a:solidFill>
                  <a:srgbClr val="FF0000"/>
                </a:solidFill>
              </a:rPr>
              <a:t>同一个</a:t>
            </a:r>
            <a:r>
              <a:rPr lang="zh-CN" altLang="en-US" sz="1600" b="1" dirty="0"/>
              <a:t>源点信号。应采用两路</a:t>
            </a:r>
            <a:r>
              <a:rPr lang="zh-CN" altLang="en-US" sz="1600" b="1" dirty="0">
                <a:solidFill>
                  <a:srgbClr val="FF0000"/>
                </a:solidFill>
              </a:rPr>
              <a:t>独立采集输入回路</a:t>
            </a:r>
            <a:r>
              <a:rPr lang="zh-CN" altLang="en-US" sz="1600" b="1" dirty="0"/>
              <a:t>，而且对两路采集到的信号进行比较，仅当两路信号相同时，才视为正确信号（本课程第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章）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img2.baidu.com/it/u=666177421,457876406&amp;fm=253&amp;fmt=auto&amp;app=138&amp;f=JPEG?w=443&amp;h=2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8"/>
          <a:stretch/>
        </p:blipFill>
        <p:spPr bwMode="auto">
          <a:xfrm>
            <a:off x="107504" y="3501008"/>
            <a:ext cx="421957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nwzimg.wezhan.cn/contents/sitefiles2029/10145878/images/21072657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85678"/>
            <a:ext cx="41719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28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197066-D438-4ECC-89D4-2F9182D85DD2}" type="slidenum">
              <a:rPr lang="en-US" altLang="zh-CN" sz="1000"/>
              <a:pPr/>
              <a:t>7</a:t>
            </a:fld>
            <a:endParaRPr lang="en-US" altLang="zh-CN" sz="1000"/>
          </a:p>
        </p:txBody>
      </p: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1520" y="1100137"/>
            <a:ext cx="8640960" cy="2400871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潜在通路分析</a:t>
            </a:r>
          </a:p>
          <a:p>
            <a:pPr lvl="1" eaLnBrk="1" hangingPunct="1">
              <a:lnSpc>
                <a:spcPts val="2500"/>
              </a:lnSpc>
            </a:pPr>
            <a:r>
              <a:rPr lang="zh-CN" altLang="en-US" sz="1600" b="1" dirty="0"/>
              <a:t>采集驱动单元虽然将故障信息</a:t>
            </a:r>
            <a:r>
              <a:rPr lang="zh-CN" altLang="en-US" sz="1600" b="1" dirty="0">
                <a:solidFill>
                  <a:srgbClr val="FF0000"/>
                </a:solidFill>
              </a:rPr>
              <a:t>传送给了</a:t>
            </a:r>
            <a:r>
              <a:rPr lang="zh-CN" altLang="en-US" sz="1600" b="1" dirty="0"/>
              <a:t>列控中心主机，但传送给主机的状态信息</a:t>
            </a:r>
            <a:r>
              <a:rPr lang="zh-CN" altLang="en-US" sz="1600" b="1" dirty="0">
                <a:solidFill>
                  <a:srgbClr val="FF0000"/>
                </a:solidFill>
              </a:rPr>
              <a:t>仍然为正常</a:t>
            </a:r>
            <a:r>
              <a:rPr lang="zh-CN" altLang="en-US" sz="1600" b="1" dirty="0"/>
              <a:t>；列控中心主机虽然收到故障信息，但未采取任何防护措施。这些均属于设备设计重大缺陷</a:t>
            </a:r>
          </a:p>
          <a:p>
            <a:pPr lvl="1" eaLnBrk="1" hangingPunct="1">
              <a:lnSpc>
                <a:spcPts val="2500"/>
              </a:lnSpc>
            </a:pPr>
            <a:r>
              <a:rPr lang="zh-CN" altLang="en-US" sz="1600" b="1" dirty="0"/>
              <a:t>设计时，应对设备可能出现的故障类型及其形成通道进行详细分析，并通过</a:t>
            </a:r>
            <a:r>
              <a:rPr lang="zh-CN" altLang="en-US" sz="1600" b="1" dirty="0">
                <a:solidFill>
                  <a:srgbClr val="FF0000"/>
                </a:solidFill>
              </a:rPr>
              <a:t>硬件和软件</a:t>
            </a:r>
            <a:r>
              <a:rPr lang="zh-CN" altLang="en-US" sz="1600" b="1" dirty="0"/>
              <a:t>的改进，尽可能避免故障的发生。如无法避免，必须能够提供故障信息的发送通道，使设备的管理者及时知晓，及时采取有效措施（本课程第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章）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https://nimg.ws.126.net/?url=https://dingyue.ws.126.net/2020/0602/29b06d34j00qbasfk002ec000n200k2m.jpg&amp;thumbnail=650x2147483647&amp;quality=80&amp;type=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67797"/>
            <a:ext cx="3007172" cy="261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p5.itc.cn/images01/20210814/9fc7249b367342a69b459848f4f1e8b9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64581"/>
            <a:ext cx="2592288" cy="26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48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5651500" y="31390"/>
            <a:ext cx="34925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航天电子系统设计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052736"/>
            <a:ext cx="3744416" cy="1133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9" y="3440301"/>
            <a:ext cx="2885678" cy="2195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017" y="3429000"/>
            <a:ext cx="2853966" cy="21718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361" y="3429000"/>
            <a:ext cx="2813670" cy="214117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07504" y="2996952"/>
            <a:ext cx="9036496" cy="0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2483458" y="2252058"/>
            <a:ext cx="4177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专业理论基础课讲解内容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3287744" y="5636270"/>
            <a:ext cx="27548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本课程讲解内容</a:t>
            </a:r>
          </a:p>
        </p:txBody>
      </p:sp>
    </p:spTree>
    <p:extLst>
      <p:ext uri="{BB962C8B-B14F-4D97-AF65-F5344CB8AC3E}">
        <p14:creationId xmlns:p14="http://schemas.microsoft.com/office/powerpoint/2010/main" val="15816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标注 2"/>
          <p:cNvSpPr/>
          <p:nvPr/>
        </p:nvSpPr>
        <p:spPr>
          <a:xfrm>
            <a:off x="666737" y="2135786"/>
            <a:ext cx="3327639" cy="3091045"/>
          </a:xfrm>
          <a:prstGeom prst="wedgeRoundRectCallout">
            <a:avLst>
              <a:gd name="adj1" fmla="val 72487"/>
              <a:gd name="adj2" fmla="val 298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197066-D438-4ECC-89D4-2F9182D85DD2}" type="slidenum">
              <a:rPr lang="en-US" altLang="zh-CN" sz="1000"/>
              <a:pPr/>
              <a:t>9</a:t>
            </a:fld>
            <a:endParaRPr lang="en-US" altLang="zh-CN" sz="100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11560" y="908720"/>
            <a:ext cx="837793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4800" b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可靠性与系统设计之间的关系</a:t>
            </a:r>
          </a:p>
        </p:txBody>
      </p:sp>
      <p:pic>
        <p:nvPicPr>
          <p:cNvPr id="7" name="Picture 2" descr="https://gimg2.baidu.com/image_search/src=http%3A%2F%2Fimg.mp.itc.cn%2Fq_70%2Cc_zoom%2Cw_640%2Fupload%2F20170323%2Fdacc79e88afc41479e55d36b736db0ca_th.jpeg&amp;refer=http%3A%2F%2Fimg.mp.itc.cn&amp;app=2002&amp;size=f9999,10000&amp;q=a80&amp;n=0&amp;g=0n&amp;fmt=jpeg?sec=1635135371&amp;t=9ef694e056922ddb3dd0192e7c0b15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95" y="2329180"/>
            <a:ext cx="304973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img.mp.itc.cn%2Fq_70%2Cc_zoom%2Cw_640%2Fupload%2F20170323%2Fdacc79e88afc41479e55d36b736db0ca_th.jpeg&amp;refer=http%3A%2F%2Fimg.mp.itc.cn&amp;app=2002&amp;size=f9999,10000&amp;q=a80&amp;n=0&amp;g=0n&amp;fmt=jpeg?sec=1635135371&amp;t=9ef694e056922ddb3dd0192e7c0b15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44" y="4418647"/>
            <a:ext cx="1096171" cy="9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img2.baidu.com/image_search/src=http%3A%2F%2Fimg.mp.itc.cn%2Fq_70%2Cc_zoom%2Cw_640%2Fupload%2F20170323%2Fdacc79e88afc41479e55d36b736db0ca_th.jpeg&amp;refer=http%3A%2F%2Fimg.mp.itc.cn&amp;app=2002&amp;size=f9999,10000&amp;q=a80&amp;n=0&amp;g=0n&amp;fmt=jpeg?sec=1635135371&amp;t=9ef694e056922ddb3dd0192e7c0b15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65" y="3567717"/>
            <a:ext cx="1096171" cy="9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img2.baidu.com/image_search/src=http%3A%2F%2Fimg.mp.itc.cn%2Fq_70%2Cc_zoom%2Cw_640%2Fupload%2F20170323%2Fdacc79e88afc41479e55d36b736db0ca_th.jpeg&amp;refer=http%3A%2F%2Fimg.mp.itc.cn&amp;app=2002&amp;size=f9999,10000&amp;q=a80&amp;n=0&amp;g=0n&amp;fmt=jpeg?sec=1635135371&amp;t=9ef694e056922ddb3dd0192e7c0b15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276872"/>
            <a:ext cx="1096171" cy="9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曲线连接符 10"/>
          <p:cNvCxnSpPr>
            <a:stCxn id="8" idx="3"/>
          </p:cNvCxnSpPr>
          <p:nvPr/>
        </p:nvCxnSpPr>
        <p:spPr>
          <a:xfrm flipV="1">
            <a:off x="5883415" y="4525348"/>
            <a:ext cx="920053" cy="372115"/>
          </a:xfrm>
          <a:prstGeom prst="curvedConnector3">
            <a:avLst>
              <a:gd name="adj1" fmla="val 94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endCxn id="10" idx="2"/>
          </p:cNvCxnSpPr>
          <p:nvPr/>
        </p:nvCxnSpPr>
        <p:spPr>
          <a:xfrm flipV="1">
            <a:off x="7347741" y="3234503"/>
            <a:ext cx="796681" cy="6664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 txBox="1">
            <a:spLocks/>
          </p:cNvSpPr>
          <p:nvPr/>
        </p:nvSpPr>
        <p:spPr bwMode="auto">
          <a:xfrm>
            <a:off x="875835" y="5530603"/>
            <a:ext cx="7392329" cy="8871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40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可靠性指标会反映到系统设计中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4848946" y="3900931"/>
            <a:ext cx="10344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部件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6343441" y="3042416"/>
            <a:ext cx="14319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子系统</a:t>
            </a: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7624784" y="1793939"/>
            <a:ext cx="10319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3345485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12123</TotalTime>
  <Words>1580</Words>
  <Application>Microsoft Office PowerPoint</Application>
  <PresentationFormat>全屏显示(4:3)</PresentationFormat>
  <Paragraphs>145</Paragraphs>
  <Slides>20</Slides>
  <Notes>8</Notes>
  <HiddenSlides>0</HiddenSlides>
  <MMClips>4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仿宋_GB2312</vt:lpstr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Office 主题</vt:lpstr>
      <vt:lpstr>Visio</vt:lpstr>
      <vt:lpstr>公式</vt:lpstr>
      <vt:lpstr>Equation</vt:lpstr>
      <vt:lpstr>位图图像</vt:lpstr>
      <vt:lpstr>航天电子系统设计             ----可靠性基本概念</vt:lpstr>
      <vt:lpstr>什么是可靠性？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李卫帮</dc:creator>
  <cp:lastModifiedBy>梦祥 王</cp:lastModifiedBy>
  <cp:revision>1137</cp:revision>
  <dcterms:created xsi:type="dcterms:W3CDTF">2014-04-29T08:12:32Z</dcterms:created>
  <dcterms:modified xsi:type="dcterms:W3CDTF">2023-05-14T11:48:30Z</dcterms:modified>
</cp:coreProperties>
</file>